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onio" panose="020B0604020202020204" charset="0"/>
      <p:regular r:id="rId15"/>
    </p:embeddedFont>
    <p:embeddedFont>
      <p:font typeface="Antonio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lear Sans" panose="020B0604020202020204" charset="0"/>
      <p:regular r:id="rId21"/>
    </p:embeddedFont>
    <p:embeddedFont>
      <p:font typeface="Clear Sans Medium" panose="020B0604020202020204" charset="0"/>
      <p:regular r:id="rId22"/>
    </p:embeddedFont>
    <p:embeddedFont>
      <p:font typeface="Gliker SemiBold" panose="020B0604020202020204" charset="0"/>
      <p:regular r:id="rId23"/>
    </p:embeddedFont>
    <p:embeddedFont>
      <p:font typeface="Montserrat" panose="00000500000000000000" pitchFamily="2" charset="0"/>
      <p:regular r:id="rId24"/>
    </p:embeddedFont>
    <p:embeddedFont>
      <p:font typeface="Montserrat Bold" panose="00000800000000000000" charset="0"/>
      <p:regular r:id="rId25"/>
    </p:embeddedFont>
    <p:embeddedFont>
      <p:font typeface="Montserrat Medium" panose="00000600000000000000" pitchFamily="2" charset="0"/>
      <p:regular r:id="rId26"/>
    </p:embeddedFont>
    <p:embeddedFont>
      <p:font typeface="Open Sauce" panose="020B0604020202020204" charset="0"/>
      <p:regular r:id="rId27"/>
    </p:embeddedFont>
    <p:embeddedFont>
      <p:font typeface="Open Sauce Bold" panose="020B0604020202020204" charset="0"/>
      <p:regular r:id="rId28"/>
    </p:embeddedFont>
    <p:embeddedFont>
      <p:font typeface="Poppins" panose="00000500000000000000" pitchFamily="2" charset="0"/>
      <p:regular r:id="rId29"/>
    </p:embeddedFont>
    <p:embeddedFont>
      <p:font typeface="Poppins Bold" panose="00000800000000000000" charset="0"/>
      <p:regular r:id="rId30"/>
    </p:embeddedFont>
    <p:embeddedFont>
      <p:font typeface="Quicksand 1" panose="020B0604020202020204" charset="0"/>
      <p:regular r:id="rId31"/>
    </p:embeddedFont>
    <p:embeddedFont>
      <p:font typeface="Quicksand 1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2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id="4" name="Group 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id="5" name="Freeform 5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207104" y="2944648"/>
            <a:ext cx="5246391" cy="52463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44173" y="1008740"/>
            <a:ext cx="4145937" cy="717383"/>
            <a:chOff x="0" y="0"/>
            <a:chExt cx="5527915" cy="9565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8685" cy="956511"/>
            </a:xfrm>
            <a:custGeom>
              <a:avLst/>
              <a:gdLst/>
              <a:ahLst/>
              <a:cxnLst/>
              <a:rect l="l" t="t" r="r" b="b"/>
              <a:pathLst>
                <a:path w="928685" h="956511">
                  <a:moveTo>
                    <a:pt x="0" y="0"/>
                  </a:moveTo>
                  <a:lnTo>
                    <a:pt x="928685" y="0"/>
                  </a:lnTo>
                  <a:lnTo>
                    <a:pt x="928685" y="956511"/>
                  </a:lnTo>
                  <a:lnTo>
                    <a:pt x="0" y="95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245662" y="290527"/>
              <a:ext cx="4282253" cy="321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66"/>
                </a:lnSpc>
                <a:spcBef>
                  <a:spcPct val="0"/>
                </a:spcBef>
              </a:pPr>
              <a:r>
                <a:rPr lang="en-US" sz="1476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GREEN SPARK ENERGY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33450" y="1975181"/>
            <a:ext cx="8295772" cy="534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2"/>
              </a:lnSpc>
            </a:pPr>
            <a:r>
              <a:rPr lang="en-US" sz="7701" b="1" spc="-346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TECHNOLOGIES ACCESSIBLES POUR UN CLIMAT INTELLIGENT: CONSTRUIRE UN CONFORT ECO-RESPONSABLE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B2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0112" y="3331779"/>
            <a:ext cx="19051012" cy="8210601"/>
            <a:chOff x="0" y="0"/>
            <a:chExt cx="25401350" cy="10947469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15494559" y="0"/>
              <a:ext cx="9906790" cy="10947469"/>
              <a:chOff x="0" y="0"/>
              <a:chExt cx="660400" cy="72977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60400" cy="729773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729773">
                    <a:moveTo>
                      <a:pt x="220252" y="710704"/>
                    </a:moveTo>
                    <a:cubicBezTo>
                      <a:pt x="254109" y="722218"/>
                      <a:pt x="292600" y="729773"/>
                      <a:pt x="330378" y="729773"/>
                    </a:cubicBezTo>
                    <a:cubicBezTo>
                      <a:pt x="368157" y="729773"/>
                      <a:pt x="404509" y="723296"/>
                      <a:pt x="438009" y="711782"/>
                    </a:cubicBezTo>
                    <a:cubicBezTo>
                      <a:pt x="438723" y="711423"/>
                      <a:pt x="439435" y="711423"/>
                      <a:pt x="440148" y="711063"/>
                    </a:cubicBezTo>
                    <a:cubicBezTo>
                      <a:pt x="565955" y="665008"/>
                      <a:pt x="658618" y="543394"/>
                      <a:pt x="660400" y="403115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02816"/>
                    </a:lnTo>
                    <a:cubicBezTo>
                      <a:pt x="1782" y="544113"/>
                      <a:pt x="93019" y="665728"/>
                      <a:pt x="220252" y="71070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660400" cy="621823"/>
              </a:xfrm>
              <a:prstGeom prst="rect">
                <a:avLst/>
              </a:prstGeom>
            </p:spPr>
            <p:txBody>
              <a:bodyPr lIns="48121" tIns="48121" rIns="48121" bIns="48121" rtlCol="0" anchor="ctr"/>
              <a:lstStyle/>
              <a:p>
                <a:pPr algn="ctr">
                  <a:lnSpc>
                    <a:spcPts val="20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7745421" y="0"/>
              <a:ext cx="9906790" cy="10947469"/>
              <a:chOff x="0" y="0"/>
              <a:chExt cx="660400" cy="72977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60400" cy="729773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729773">
                    <a:moveTo>
                      <a:pt x="220252" y="710704"/>
                    </a:moveTo>
                    <a:cubicBezTo>
                      <a:pt x="254109" y="722218"/>
                      <a:pt x="292600" y="729773"/>
                      <a:pt x="330378" y="729773"/>
                    </a:cubicBezTo>
                    <a:cubicBezTo>
                      <a:pt x="368157" y="729773"/>
                      <a:pt x="404509" y="723296"/>
                      <a:pt x="438009" y="711782"/>
                    </a:cubicBezTo>
                    <a:cubicBezTo>
                      <a:pt x="438723" y="711423"/>
                      <a:pt x="439435" y="711423"/>
                      <a:pt x="440148" y="711063"/>
                    </a:cubicBezTo>
                    <a:cubicBezTo>
                      <a:pt x="565955" y="665008"/>
                      <a:pt x="658618" y="543394"/>
                      <a:pt x="660400" y="403115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02816"/>
                    </a:lnTo>
                    <a:cubicBezTo>
                      <a:pt x="1782" y="544113"/>
                      <a:pt x="93019" y="665728"/>
                      <a:pt x="220252" y="71070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660400" cy="621823"/>
              </a:xfrm>
              <a:prstGeom prst="rect">
                <a:avLst/>
              </a:prstGeom>
            </p:spPr>
            <p:txBody>
              <a:bodyPr lIns="48121" tIns="48121" rIns="48121" bIns="48121" rtlCol="0" anchor="ctr"/>
              <a:lstStyle/>
              <a:p>
                <a:pPr algn="ctr">
                  <a:lnSpc>
                    <a:spcPts val="206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0"/>
              <a:ext cx="9906790" cy="10947469"/>
              <a:chOff x="0" y="0"/>
              <a:chExt cx="660400" cy="72977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60400" cy="729773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729773">
                    <a:moveTo>
                      <a:pt x="220252" y="710704"/>
                    </a:moveTo>
                    <a:cubicBezTo>
                      <a:pt x="254109" y="722218"/>
                      <a:pt x="292600" y="729773"/>
                      <a:pt x="330378" y="729773"/>
                    </a:cubicBezTo>
                    <a:cubicBezTo>
                      <a:pt x="368157" y="729773"/>
                      <a:pt x="404509" y="723296"/>
                      <a:pt x="438009" y="711782"/>
                    </a:cubicBezTo>
                    <a:cubicBezTo>
                      <a:pt x="438723" y="711423"/>
                      <a:pt x="439435" y="711423"/>
                      <a:pt x="440148" y="711063"/>
                    </a:cubicBezTo>
                    <a:cubicBezTo>
                      <a:pt x="565955" y="665008"/>
                      <a:pt x="658618" y="543394"/>
                      <a:pt x="660400" y="403115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02816"/>
                    </a:lnTo>
                    <a:cubicBezTo>
                      <a:pt x="1782" y="544113"/>
                      <a:pt x="93019" y="665728"/>
                      <a:pt x="220252" y="71070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660400" cy="621823"/>
              </a:xfrm>
              <a:prstGeom prst="rect">
                <a:avLst/>
              </a:prstGeom>
            </p:spPr>
            <p:txBody>
              <a:bodyPr lIns="48121" tIns="48121" rIns="48121" bIns="48121" rtlCol="0" anchor="ctr"/>
              <a:lstStyle/>
              <a:p>
                <a:pPr algn="ctr">
                  <a:lnSpc>
                    <a:spcPts val="206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2651240" y="4455483"/>
            <a:ext cx="1280612" cy="12806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000000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03694" y="4455483"/>
            <a:ext cx="1280612" cy="128061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15130D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351917" y="4458186"/>
            <a:ext cx="1280612" cy="128061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000000"/>
                  </a:solidFill>
                  <a:latin typeface="Gliker SemiBold"/>
                  <a:ea typeface="Gliker SemiBold"/>
                  <a:cs typeface="Gliker SemiBold"/>
                  <a:sym typeface="Gliker SemiBold"/>
                </a:rPr>
                <a:t>3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442374" y="6234618"/>
            <a:ext cx="3369004" cy="327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sz="2732" b="1" u="sng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local</a:t>
            </a:r>
            <a:r>
              <a:rPr lang="en-US" sz="2732" b="1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:</a:t>
            </a:r>
            <a:r>
              <a:rPr lang="en-US" sz="2732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200.000 FCFA</a:t>
            </a:r>
          </a:p>
          <a:p>
            <a:pPr algn="ctr">
              <a:lnSpc>
                <a:spcPts val="3279"/>
              </a:lnSpc>
            </a:pPr>
            <a:endParaRPr lang="en-US" sz="2732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algn="ctr">
              <a:lnSpc>
                <a:spcPts val="3279"/>
              </a:lnSpc>
            </a:pPr>
            <a:r>
              <a:rPr lang="en-US" sz="2732" b="1" u="sng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eau et électricité</a:t>
            </a:r>
            <a:r>
              <a:rPr lang="en-US" sz="2732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: 100.000 FCFA</a:t>
            </a:r>
          </a:p>
          <a:p>
            <a:pPr algn="ctr">
              <a:lnSpc>
                <a:spcPts val="3279"/>
              </a:lnSpc>
            </a:pPr>
            <a:endParaRPr lang="en-US" sz="2732">
              <a:solidFill>
                <a:srgbClr val="15130D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algn="ctr">
              <a:lnSpc>
                <a:spcPts val="3279"/>
              </a:lnSpc>
            </a:pPr>
            <a:r>
              <a:rPr lang="en-US" sz="2732" b="1" u="sng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Personnel plus déplacement</a:t>
            </a:r>
            <a:r>
              <a:rPr lang="en-US" sz="2732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: 500.000 FCFA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64045" y="6234618"/>
            <a:ext cx="385635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b="1" u="sng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Dépense totale par an :</a:t>
            </a: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9.800.000 FCFA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86071" y="6225093"/>
            <a:ext cx="4515857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u="sng">
                <a:solidFill>
                  <a:srgbClr val="15130D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Prix unitaire du prototype: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100.000 FCFA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5130D"/>
                </a:solidFill>
                <a:latin typeface="Quicksand 1"/>
                <a:ea typeface="Quicksand 1"/>
                <a:cs typeface="Quicksand 1"/>
                <a:sym typeface="Quicksand 1"/>
              </a:rPr>
              <a:t>pour 500 batistes: 50.000.000 FCFA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61048" y="730813"/>
            <a:ext cx="12565905" cy="99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sz="6999">
                <a:solidFill>
                  <a:srgbClr val="15130D"/>
                </a:solidFill>
                <a:latin typeface="Gliker SemiBold"/>
                <a:ea typeface="Gliker SemiBold"/>
                <a:cs typeface="Gliker SemiBold"/>
                <a:sym typeface="Gliker SemiBold"/>
              </a:rPr>
              <a:t>Coût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570953" y="8750441"/>
            <a:ext cx="9764356" cy="778463"/>
            <a:chOff x="0" y="0"/>
            <a:chExt cx="5097524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97525" cy="406400"/>
            </a:xfrm>
            <a:custGeom>
              <a:avLst/>
              <a:gdLst/>
              <a:ahLst/>
              <a:cxnLst/>
              <a:rect l="l" t="t" r="r" b="b"/>
              <a:pathLst>
                <a:path w="5097525" h="406400">
                  <a:moveTo>
                    <a:pt x="4894325" y="0"/>
                  </a:moveTo>
                  <a:cubicBezTo>
                    <a:pt x="5006549" y="0"/>
                    <a:pt x="5097525" y="90976"/>
                    <a:pt x="5097525" y="203200"/>
                  </a:cubicBezTo>
                  <a:cubicBezTo>
                    <a:pt x="5097525" y="315424"/>
                    <a:pt x="5006549" y="406400"/>
                    <a:pt x="48943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509752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16389" y="8750441"/>
            <a:ext cx="778463" cy="77846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2193" y="-928307"/>
            <a:ext cx="12143613" cy="121436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48B28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27395" y="-273105"/>
            <a:ext cx="10833209" cy="108332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4600" y="1455116"/>
            <a:ext cx="4723965" cy="472396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3810631" y="5059477"/>
            <a:ext cx="4887281" cy="48872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156123" y="8771690"/>
            <a:ext cx="916071" cy="91607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60605" y="869922"/>
            <a:ext cx="585194" cy="58519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82040" y="2662896"/>
            <a:ext cx="8385968" cy="140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8"/>
              </a:lnSpc>
            </a:pPr>
            <a:r>
              <a:rPr lang="en-US" sz="2705" b="1" u="sng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Économie</a:t>
            </a:r>
            <a:r>
              <a:rPr lang="en-US" sz="2705" b="1" u="sng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d’énergie </a:t>
            </a:r>
            <a:r>
              <a:rPr lang="en-US" sz="2705" b="1" u="sng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réalisée</a:t>
            </a:r>
            <a:r>
              <a:rPr lang="en-US" sz="2705" b="1" u="sng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</a:p>
          <a:p>
            <a:pPr algn="l">
              <a:lnSpc>
                <a:spcPts val="3788"/>
              </a:lnSpc>
            </a:pP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Différence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entre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l’énergie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consommée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avant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et après </a:t>
            </a:r>
            <a:r>
              <a:rPr lang="en-US" sz="2705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l’implémentation</a:t>
            </a:r>
            <a:r>
              <a:rPr lang="en-US" sz="2705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du prototype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90990" y="1512266"/>
            <a:ext cx="6479194" cy="122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</a:pPr>
            <a:r>
              <a:rPr lang="en-US" sz="444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INDICATEURS DE PERFORMANCE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14926" y="4986838"/>
            <a:ext cx="8385968" cy="188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8"/>
              </a:lnSpc>
            </a:pPr>
            <a:r>
              <a:rPr lang="en-US" sz="2705" b="1" u="sng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Réduction</a:t>
            </a:r>
            <a:r>
              <a:rPr lang="en-US" sz="2705" b="1" u="sng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la consommation </a:t>
            </a:r>
            <a:r>
              <a:rPr lang="en-US" sz="2705" b="1" u="sng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</a:t>
            </a:r>
            <a:r>
              <a:rPr lang="en-US" sz="2705" b="1" u="sng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05" b="1" u="sng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période</a:t>
            </a:r>
            <a:r>
              <a:rPr lang="en-US" sz="2705" b="1" u="sng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pointe</a:t>
            </a:r>
            <a:r>
              <a:rPr lang="en-US" sz="270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en-US" sz="270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Analyse</a:t>
            </a:r>
            <a:r>
              <a:rPr lang="en-US" sz="270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 </a:t>
            </a:r>
            <a:r>
              <a:rPr lang="en-US" sz="270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économies</a:t>
            </a:r>
            <a:r>
              <a:rPr lang="en-US" sz="270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spécifiques</a:t>
            </a:r>
            <a:r>
              <a:rPr lang="en-US" sz="270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pendant les </a:t>
            </a:r>
            <a:r>
              <a:rPr lang="en-US" sz="270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périodes</a:t>
            </a:r>
            <a:r>
              <a:rPr lang="en-US" sz="270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où</a:t>
            </a:r>
            <a:r>
              <a:rPr lang="en-US" sz="270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l'énergie</a:t>
            </a:r>
            <a:r>
              <a:rPr lang="en-US" sz="270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</a:t>
            </a:r>
            <a:r>
              <a:rPr lang="en-US" sz="270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la plus </a:t>
            </a:r>
            <a:r>
              <a:rPr lang="en-US" sz="270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coûteuse</a:t>
            </a:r>
            <a:r>
              <a:rPr lang="en-US" sz="270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82040" y="7345827"/>
            <a:ext cx="7433291" cy="188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r>
              <a:rPr lang="en-US" sz="2705" b="1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Amélioration de l'efficacité énergétique</a:t>
            </a:r>
            <a:r>
              <a:rPr lang="en-US" sz="2705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: Énergie utile divisée par l’énergie totale consommée</a:t>
            </a:r>
          </a:p>
          <a:p>
            <a:pPr algn="l">
              <a:lnSpc>
                <a:spcPts val="3788"/>
              </a:lnSpc>
            </a:pPr>
            <a:endParaRPr lang="en-US" sz="2705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1967" y="-2828925"/>
            <a:ext cx="5657850" cy="5657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B28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10892" y="0"/>
            <a:ext cx="6648057" cy="10287000"/>
            <a:chOff x="0" y="0"/>
            <a:chExt cx="175092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928" cy="2709333"/>
            </a:xfrm>
            <a:custGeom>
              <a:avLst/>
              <a:gdLst/>
              <a:ahLst/>
              <a:cxnLst/>
              <a:rect l="l" t="t" r="r" b="b"/>
              <a:pathLst>
                <a:path w="1750928" h="2709333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32075" y="1341972"/>
            <a:ext cx="4076482" cy="1953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7"/>
              </a:lnSpc>
            </a:pPr>
            <a:r>
              <a:rPr lang="en-US" sz="3734" b="1" u="sng" spc="-7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AVANTAGES COMPETITIFS</a:t>
            </a:r>
          </a:p>
          <a:p>
            <a:pPr marL="0" lvl="0" indent="0" algn="l">
              <a:lnSpc>
                <a:spcPts val="5227"/>
              </a:lnSpc>
              <a:spcBef>
                <a:spcPct val="0"/>
              </a:spcBef>
            </a:pPr>
            <a:endParaRPr lang="en-US" sz="3734" b="1" u="sng" spc="-74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2884" y="3160585"/>
            <a:ext cx="9288559" cy="496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803" lvl="1" indent="-289402" algn="l">
              <a:lnSpc>
                <a:spcPts val="4450"/>
              </a:lnSpc>
              <a:buFont typeface="Arial"/>
              <a:buChar char="•"/>
            </a:pP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seul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entreprise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à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détenir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cette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technologie</a:t>
            </a:r>
            <a:endParaRPr lang="en-US" sz="2680" dirty="0">
              <a:solidFill>
                <a:srgbClr val="19191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78803" lvl="1" indent="-289402" algn="l">
              <a:lnSpc>
                <a:spcPts val="4450"/>
              </a:lnSpc>
              <a:buFont typeface="Arial"/>
              <a:buChar char="•"/>
            </a:pP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Proposer des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démonstrations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ou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des prototypes à des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groupes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pilotes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78803" lvl="1" indent="-289402" algn="l">
              <a:lnSpc>
                <a:spcPts val="4450"/>
              </a:lnSpc>
              <a:buFont typeface="Arial"/>
              <a:buChar char="•"/>
            </a:pP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Recueillir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des retours sur les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fonctionnalités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clés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, la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facilité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d’utilisation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et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l’impact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perçu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78803" lvl="1" indent="-289402" algn="l">
              <a:lnSpc>
                <a:spcPts val="4450"/>
              </a:lnSpc>
              <a:buFont typeface="Arial"/>
              <a:buChar char="•"/>
            </a:pP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Offrir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un service après-vente de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qualité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78803" lvl="1" indent="-289402" algn="l">
              <a:lnSpc>
                <a:spcPts val="4450"/>
              </a:lnSpc>
              <a:buFont typeface="Arial"/>
              <a:buChar char="•"/>
            </a:pP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Proposer des mises à jour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logicielles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régulières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78803" lvl="1" indent="-289402" algn="l">
              <a:lnSpc>
                <a:spcPts val="4450"/>
              </a:lnSpc>
              <a:buFont typeface="Arial"/>
              <a:buChar char="•"/>
            </a:pP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Créer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une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communauté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de clients pour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favoriser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les </a:t>
            </a:r>
            <a:r>
              <a:rPr lang="en-US" sz="2680" dirty="0" err="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échanges</a:t>
            </a:r>
            <a:r>
              <a:rPr lang="en-US" sz="2680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et les retours.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710892" y="0"/>
            <a:ext cx="6577108" cy="10287000"/>
          </a:xfrm>
          <a:custGeom>
            <a:avLst/>
            <a:gdLst/>
            <a:ahLst/>
            <a:cxnLst/>
            <a:rect l="l" t="t" r="r" b="b"/>
            <a:pathLst>
              <a:path w="6577108" h="10287000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-67377" r="-67377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1390959" y="856782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B28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06536" y="3314080"/>
            <a:ext cx="654889" cy="65488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B281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880002"/>
            <a:ext cx="18288000" cy="4406998"/>
            <a:chOff x="0" y="0"/>
            <a:chExt cx="4816593" cy="11606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60691"/>
            </a:xfrm>
            <a:custGeom>
              <a:avLst/>
              <a:gdLst/>
              <a:ahLst/>
              <a:cxnLst/>
              <a:rect l="l" t="t" r="r" b="b"/>
              <a:pathLst>
                <a:path w="4816592" h="1160691">
                  <a:moveTo>
                    <a:pt x="0" y="0"/>
                  </a:moveTo>
                  <a:lnTo>
                    <a:pt x="4816592" y="0"/>
                  </a:lnTo>
                  <a:lnTo>
                    <a:pt x="4816592" y="1160691"/>
                  </a:lnTo>
                  <a:lnTo>
                    <a:pt x="0" y="11606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1217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1613" y="2725415"/>
            <a:ext cx="15124775" cy="6179928"/>
            <a:chOff x="0" y="0"/>
            <a:chExt cx="3983480" cy="1627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83480" cy="1627635"/>
            </a:xfrm>
            <a:custGeom>
              <a:avLst/>
              <a:gdLst/>
              <a:ahLst/>
              <a:cxnLst/>
              <a:rect l="l" t="t" r="r" b="b"/>
              <a:pathLst>
                <a:path w="3983480" h="1627635">
                  <a:moveTo>
                    <a:pt x="0" y="0"/>
                  </a:moveTo>
                  <a:lnTo>
                    <a:pt x="3983480" y="0"/>
                  </a:lnTo>
                  <a:lnTo>
                    <a:pt x="3983480" y="1627635"/>
                  </a:lnTo>
                  <a:lnTo>
                    <a:pt x="0" y="1627635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983480" cy="1684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16139" y="3526169"/>
            <a:ext cx="12999548" cy="257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combinant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ces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approches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il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devient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possible de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créer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environnement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intérieur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sain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confortable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et durable tout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contribuant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activement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à la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lutte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contre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changement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climatique.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Souhaitez-vous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approfondir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des points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explorer des solutions </a:t>
            </a:r>
            <a:r>
              <a:rPr lang="en-US" sz="2900" spc="188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spécifiques</a:t>
            </a:r>
            <a:r>
              <a:rPr lang="en-US" sz="2900" spc="18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sp>
        <p:nvSpPr>
          <p:cNvPr id="10" name="Freeform 10"/>
          <p:cNvSpPr/>
          <p:nvPr/>
        </p:nvSpPr>
        <p:spPr>
          <a:xfrm rot="5324316">
            <a:off x="14890109" y="-3175249"/>
            <a:ext cx="6662432" cy="5614266"/>
          </a:xfrm>
          <a:custGeom>
            <a:avLst/>
            <a:gdLst/>
            <a:ahLst/>
            <a:cxnLst/>
            <a:rect l="l" t="t" r="r" b="b"/>
            <a:pathLst>
              <a:path w="6662432" h="5614266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481007" y="1073135"/>
            <a:ext cx="1514312" cy="1301362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048508" y="866775"/>
            <a:ext cx="6190983" cy="105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3"/>
              </a:lnSpc>
              <a:spcBef>
                <a:spcPct val="0"/>
              </a:spcBef>
            </a:pPr>
            <a:r>
              <a:rPr lang="en-US" sz="5852" b="1" spc="380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7412" y="0"/>
            <a:ext cx="4190588" cy="10287000"/>
            <a:chOff x="0" y="0"/>
            <a:chExt cx="110369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3694" cy="2709333"/>
            </a:xfrm>
            <a:custGeom>
              <a:avLst/>
              <a:gdLst/>
              <a:ahLst/>
              <a:cxnLst/>
              <a:rect l="l" t="t" r="r" b="b"/>
              <a:pathLst>
                <a:path w="1103694" h="2709333">
                  <a:moveTo>
                    <a:pt x="0" y="0"/>
                  </a:moveTo>
                  <a:lnTo>
                    <a:pt x="1103694" y="0"/>
                  </a:lnTo>
                  <a:lnTo>
                    <a:pt x="11036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03694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28700" cy="1771441"/>
            <a:chOff x="0" y="0"/>
            <a:chExt cx="270933" cy="4665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466552"/>
            </a:xfrm>
            <a:custGeom>
              <a:avLst/>
              <a:gdLst/>
              <a:ahLst/>
              <a:cxnLst/>
              <a:rect l="l" t="t" r="r" b="b"/>
              <a:pathLst>
                <a:path w="270933" h="466552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57677" y="1786490"/>
            <a:ext cx="10545902" cy="757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4"/>
              </a:lnSpc>
            </a:pPr>
            <a:r>
              <a:rPr lang="en-US" sz="4360" b="1" u="sng" spc="283">
                <a:solidFill>
                  <a:srgbClr val="15130D"/>
                </a:solidFill>
                <a:latin typeface="Antonio Bold"/>
                <a:ea typeface="Antonio Bold"/>
                <a:cs typeface="Antonio Bold"/>
                <a:sym typeface="Antonio Bold"/>
              </a:rPr>
              <a:t>PRESENTER PAR </a:t>
            </a:r>
            <a:r>
              <a:rPr lang="en-US" sz="4360" b="1" spc="283">
                <a:solidFill>
                  <a:srgbClr val="15130D"/>
                </a:solidFill>
                <a:latin typeface="Antonio Bold"/>
                <a:ea typeface="Antonio Bold"/>
                <a:cs typeface="Antonio Bold"/>
                <a:sym typeface="Antonio Bold"/>
              </a:rPr>
              <a:t>:</a:t>
            </a:r>
          </a:p>
          <a:p>
            <a:pPr algn="l">
              <a:lnSpc>
                <a:spcPts val="6104"/>
              </a:lnSpc>
            </a:pPr>
            <a:endParaRPr lang="en-US" sz="4360" b="1" spc="283">
              <a:solidFill>
                <a:srgbClr val="15130D"/>
              </a:solidFill>
              <a:latin typeface="Antonio Bold"/>
              <a:ea typeface="Antonio Bold"/>
              <a:cs typeface="Antonio Bold"/>
              <a:sym typeface="Antonio Bold"/>
            </a:endParaRPr>
          </a:p>
          <a:p>
            <a:pPr algn="l">
              <a:lnSpc>
                <a:spcPts val="3839"/>
              </a:lnSpc>
            </a:pPr>
            <a:r>
              <a:rPr lang="en-US" sz="3555" b="1" spc="231">
                <a:solidFill>
                  <a:srgbClr val="141414"/>
                </a:solidFill>
                <a:latin typeface="Antonio Bold"/>
                <a:ea typeface="Antonio Bold"/>
                <a:cs typeface="Antonio Bold"/>
                <a:sym typeface="Antonio Bold"/>
              </a:rPr>
              <a:t>Sessou Kevin</a:t>
            </a:r>
          </a:p>
          <a:p>
            <a:pPr algn="l">
              <a:lnSpc>
                <a:spcPts val="3839"/>
              </a:lnSpc>
            </a:pPr>
            <a:endParaRPr lang="en-US" sz="3555" b="1" spc="231">
              <a:solidFill>
                <a:srgbClr val="141414"/>
              </a:solidFill>
              <a:latin typeface="Antonio Bold"/>
              <a:ea typeface="Antonio Bold"/>
              <a:cs typeface="Antonio Bold"/>
              <a:sym typeface="Antonio Bold"/>
            </a:endParaRPr>
          </a:p>
          <a:p>
            <a:pPr algn="l">
              <a:lnSpc>
                <a:spcPts val="3839"/>
              </a:lnSpc>
            </a:pPr>
            <a:r>
              <a:rPr lang="en-US" sz="3555" b="1" spc="231">
                <a:solidFill>
                  <a:srgbClr val="141414"/>
                </a:solidFill>
                <a:latin typeface="Antonio Bold"/>
                <a:ea typeface="Antonio Bold"/>
                <a:cs typeface="Antonio Bold"/>
                <a:sym typeface="Antonio Bold"/>
              </a:rPr>
              <a:t>Kouassi Kouamé Gédéon Michael</a:t>
            </a:r>
          </a:p>
          <a:p>
            <a:pPr algn="l">
              <a:lnSpc>
                <a:spcPts val="3839"/>
              </a:lnSpc>
            </a:pPr>
            <a:endParaRPr lang="en-US" sz="3555" b="1" spc="231">
              <a:solidFill>
                <a:srgbClr val="141414"/>
              </a:solidFill>
              <a:latin typeface="Antonio Bold"/>
              <a:ea typeface="Antonio Bold"/>
              <a:cs typeface="Antonio Bold"/>
              <a:sym typeface="Antonio Bold"/>
            </a:endParaRPr>
          </a:p>
          <a:p>
            <a:pPr algn="l">
              <a:lnSpc>
                <a:spcPts val="3839"/>
              </a:lnSpc>
            </a:pPr>
            <a:r>
              <a:rPr lang="en-US" sz="3555" b="1" spc="231">
                <a:solidFill>
                  <a:srgbClr val="141414"/>
                </a:solidFill>
                <a:latin typeface="Antonio Bold"/>
                <a:ea typeface="Antonio Bold"/>
                <a:cs typeface="Antonio Bold"/>
                <a:sym typeface="Antonio Bold"/>
              </a:rPr>
              <a:t>Diomande Yaya Mescoun Junior</a:t>
            </a:r>
          </a:p>
          <a:p>
            <a:pPr algn="l">
              <a:lnSpc>
                <a:spcPts val="3839"/>
              </a:lnSpc>
            </a:pPr>
            <a:endParaRPr lang="en-US" sz="3555" b="1" spc="231">
              <a:solidFill>
                <a:srgbClr val="141414"/>
              </a:solidFill>
              <a:latin typeface="Antonio Bold"/>
              <a:ea typeface="Antonio Bold"/>
              <a:cs typeface="Antonio Bold"/>
              <a:sym typeface="Antonio Bold"/>
            </a:endParaRPr>
          </a:p>
          <a:p>
            <a:pPr algn="l">
              <a:lnSpc>
                <a:spcPts val="3839"/>
              </a:lnSpc>
            </a:pPr>
            <a:r>
              <a:rPr lang="en-US" sz="3555" b="1" spc="231">
                <a:solidFill>
                  <a:srgbClr val="141414"/>
                </a:solidFill>
                <a:latin typeface="Antonio Bold"/>
                <a:ea typeface="Antonio Bold"/>
                <a:cs typeface="Antonio Bold"/>
                <a:sym typeface="Antonio Bold"/>
              </a:rPr>
              <a:t>Amani Blanche</a:t>
            </a:r>
          </a:p>
          <a:p>
            <a:pPr algn="l">
              <a:lnSpc>
                <a:spcPts val="4977"/>
              </a:lnSpc>
            </a:pPr>
            <a:endParaRPr lang="en-US" sz="3555" b="1" spc="231">
              <a:solidFill>
                <a:srgbClr val="141414"/>
              </a:solidFill>
              <a:latin typeface="Antonio Bold"/>
              <a:ea typeface="Antonio Bold"/>
              <a:cs typeface="Antonio Bold"/>
              <a:sym typeface="Antonio Bold"/>
            </a:endParaRPr>
          </a:p>
          <a:p>
            <a:pPr algn="l">
              <a:lnSpc>
                <a:spcPts val="4977"/>
              </a:lnSpc>
            </a:pPr>
            <a:endParaRPr lang="en-US" sz="3555" b="1" spc="231">
              <a:solidFill>
                <a:srgbClr val="141414"/>
              </a:solidFill>
              <a:latin typeface="Antonio Bold"/>
              <a:ea typeface="Antonio Bold"/>
              <a:cs typeface="Antonio Bold"/>
              <a:sym typeface="Antonio Bold"/>
            </a:endParaRPr>
          </a:p>
          <a:p>
            <a:pPr algn="l">
              <a:lnSpc>
                <a:spcPts val="4977"/>
              </a:lnSpc>
            </a:pPr>
            <a:endParaRPr lang="en-US" sz="3555" b="1" spc="231">
              <a:solidFill>
                <a:srgbClr val="141414"/>
              </a:solidFill>
              <a:latin typeface="Antonio Bold"/>
              <a:ea typeface="Antonio Bold"/>
              <a:cs typeface="Antonio Bold"/>
              <a:sym typeface="Antonio Bold"/>
            </a:endParaRPr>
          </a:p>
          <a:p>
            <a:pPr algn="l">
              <a:lnSpc>
                <a:spcPts val="6104"/>
              </a:lnSpc>
              <a:spcBef>
                <a:spcPct val="0"/>
              </a:spcBef>
            </a:pPr>
            <a:endParaRPr lang="en-US" sz="3555" b="1" spc="231">
              <a:solidFill>
                <a:srgbClr val="141414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B2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03308" y="-680073"/>
            <a:ext cx="12447308" cy="1244725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25047" b="-2504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347788" y="292962"/>
            <a:ext cx="6768417" cy="2800871"/>
            <a:chOff x="0" y="0"/>
            <a:chExt cx="5106191" cy="21130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06191" cy="2113017"/>
            </a:xfrm>
            <a:custGeom>
              <a:avLst/>
              <a:gdLst/>
              <a:ahLst/>
              <a:cxnLst/>
              <a:rect l="l" t="t" r="r" b="b"/>
              <a:pathLst>
                <a:path w="5106191" h="2113017">
                  <a:moveTo>
                    <a:pt x="22877" y="0"/>
                  </a:moveTo>
                  <a:lnTo>
                    <a:pt x="5083315" y="0"/>
                  </a:lnTo>
                  <a:cubicBezTo>
                    <a:pt x="5089382" y="0"/>
                    <a:pt x="5095201" y="2410"/>
                    <a:pt x="5099491" y="6700"/>
                  </a:cubicBezTo>
                  <a:cubicBezTo>
                    <a:pt x="5103781" y="10991"/>
                    <a:pt x="5106191" y="16809"/>
                    <a:pt x="5106191" y="22877"/>
                  </a:cubicBezTo>
                  <a:lnTo>
                    <a:pt x="5106191" y="2090141"/>
                  </a:lnTo>
                  <a:cubicBezTo>
                    <a:pt x="5106191" y="2102775"/>
                    <a:pt x="5095949" y="2113017"/>
                    <a:pt x="5083315" y="2113017"/>
                  </a:cubicBezTo>
                  <a:lnTo>
                    <a:pt x="22877" y="2113017"/>
                  </a:lnTo>
                  <a:cubicBezTo>
                    <a:pt x="10242" y="2113017"/>
                    <a:pt x="0" y="2102775"/>
                    <a:pt x="0" y="2090141"/>
                  </a:cubicBezTo>
                  <a:lnTo>
                    <a:pt x="0" y="22877"/>
                  </a:lnTo>
                  <a:cubicBezTo>
                    <a:pt x="0" y="10242"/>
                    <a:pt x="10242" y="0"/>
                    <a:pt x="2287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106191" cy="216064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3219"/>
                </a:lnSpc>
              </a:pPr>
              <a:r>
                <a:rPr lang="en-US" sz="2299" b="1" u="sng" dirty="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Objectif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Concevoir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imaginer et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prototyper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un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dispositif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innovant simple et à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moindre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coût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capable de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réguler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automatiquement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la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température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et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l’humidité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d’un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espace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optimisant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la consommation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énergétique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et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minimisant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l’impact</a:t>
              </a:r>
              <a:r>
                <a:rPr lang="en-US" sz="2299" dirty="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environnemental</a:t>
              </a:r>
              <a:endParaRPr lang="en-US" sz="22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7554" y="730685"/>
            <a:ext cx="5029894" cy="1769215"/>
            <a:chOff x="0" y="0"/>
            <a:chExt cx="6350000" cy="2233549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6312027" cy="2195449"/>
            </a:xfrm>
            <a:custGeom>
              <a:avLst/>
              <a:gdLst/>
              <a:ahLst/>
              <a:cxnLst/>
              <a:rect l="l" t="t" r="r" b="b"/>
              <a:pathLst>
                <a:path w="6312027" h="2195449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2233549"/>
            </a:xfrm>
            <a:custGeom>
              <a:avLst/>
              <a:gdLst/>
              <a:ahLst/>
              <a:cxnLst/>
              <a:rect l="l" t="t" r="r" b="b"/>
              <a:pathLst>
                <a:path w="6350000" h="2233549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46910" y="1197246"/>
            <a:ext cx="403118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9"/>
              </a:lnSpc>
            </a:pPr>
            <a:r>
              <a:rPr lang="en-US" sz="5424" b="1" spc="-108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Vue d'ensemble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891926" y="3403193"/>
            <a:ext cx="5680141" cy="5547129"/>
            <a:chOff x="0" y="0"/>
            <a:chExt cx="7573522" cy="739617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7573522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 algn="l">
                <a:lnSpc>
                  <a:spcPts val="2940"/>
                </a:lnSpc>
                <a:buFont typeface="Arial"/>
                <a:buChar char="•"/>
              </a:pPr>
              <a:r>
                <a:rPr lang="en-US" sz="2100" u="sng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Problèmes  existant</a:t>
              </a: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27031"/>
              <a:ext cx="7573522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 algn="l">
                <a:lnSpc>
                  <a:spcPts val="2940"/>
                </a:lnSpc>
                <a:buFont typeface="Arial"/>
                <a:buChar char="•"/>
              </a:pPr>
              <a:r>
                <a:rPr lang="en-US" sz="2100" u="sng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Segments clients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01687"/>
              <a:ext cx="7573522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 algn="l">
                <a:lnSpc>
                  <a:spcPts val="2940"/>
                </a:lnSpc>
                <a:buFont typeface="Arial"/>
                <a:buChar char="•"/>
              </a:pPr>
              <a:r>
                <a:rPr lang="en-US" sz="2100" u="sng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solution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76343"/>
              <a:ext cx="7573522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 algn="l">
                <a:lnSpc>
                  <a:spcPts val="2940"/>
                </a:lnSpc>
                <a:buFont typeface="Arial"/>
                <a:buChar char="•"/>
              </a:pPr>
              <a:r>
                <a:rPr lang="en-US" sz="2100" u="sng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Proposition de valeur unique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050999"/>
              <a:ext cx="7573522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 algn="l">
                <a:lnSpc>
                  <a:spcPts val="2940"/>
                </a:lnSpc>
                <a:buFont typeface="Arial"/>
                <a:buChar char="•"/>
              </a:pPr>
              <a:r>
                <a:rPr lang="en-US" sz="2100" u="sng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Canaux de communication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25655"/>
              <a:ext cx="7573522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 algn="l">
                <a:lnSpc>
                  <a:spcPts val="2940"/>
                </a:lnSpc>
                <a:buFont typeface="Arial"/>
                <a:buChar char="•"/>
              </a:pPr>
              <a:r>
                <a:rPr lang="en-US" sz="2100" u="sng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source de revenu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600311"/>
              <a:ext cx="7573522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 algn="l">
                <a:lnSpc>
                  <a:spcPts val="2940"/>
                </a:lnSpc>
                <a:buFont typeface="Arial"/>
                <a:buChar char="•"/>
              </a:pPr>
              <a:r>
                <a:rPr lang="en-US" sz="2100" u="sng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coûts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374967"/>
              <a:ext cx="7573522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 algn="l">
                <a:lnSpc>
                  <a:spcPts val="2940"/>
                </a:lnSpc>
                <a:buFont typeface="Arial"/>
                <a:buChar char="•"/>
              </a:pPr>
              <a:r>
                <a:rPr lang="en-US" sz="2100" u="sng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Indicateur de performance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149667"/>
              <a:ext cx="7573522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 algn="l">
                <a:lnSpc>
                  <a:spcPts val="2940"/>
                </a:lnSpc>
                <a:buFont typeface="Arial"/>
                <a:buChar char="•"/>
              </a:pPr>
              <a:r>
                <a:rPr lang="en-US" sz="2100" u="sng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Avantages compétitifs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924367"/>
              <a:ext cx="7573522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 algn="l">
                <a:lnSpc>
                  <a:spcPts val="2940"/>
                </a:lnSpc>
                <a:buFont typeface="Arial"/>
                <a:buChar char="•"/>
              </a:pPr>
              <a:r>
                <a:rPr lang="en-US" sz="2100" u="sng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64365" y="6145754"/>
            <a:ext cx="10471590" cy="5235795"/>
          </a:xfrm>
          <a:custGeom>
            <a:avLst/>
            <a:gdLst/>
            <a:ahLst/>
            <a:cxnLst/>
            <a:rect l="l" t="t" r="r" b="b"/>
            <a:pathLst>
              <a:path w="10471590" h="5235795">
                <a:moveTo>
                  <a:pt x="0" y="0"/>
                </a:moveTo>
                <a:lnTo>
                  <a:pt x="10471590" y="0"/>
                </a:lnTo>
                <a:lnTo>
                  <a:pt x="10471590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948548"/>
              </p:ext>
            </p:extLst>
          </p:nvPr>
        </p:nvGraphicFramePr>
        <p:xfrm>
          <a:off x="7620000" y="2400300"/>
          <a:ext cx="9361466" cy="3886200"/>
        </p:xfrm>
        <a:graphic>
          <a:graphicData uri="http://schemas.openxmlformats.org/drawingml/2006/table">
            <a:tbl>
              <a:tblPr/>
              <a:tblGrid>
                <a:gridCol w="9361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86200"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ts val="3219"/>
                        </a:lnSpc>
                        <a:buFont typeface="Wingdings" panose="05000000000000000000" pitchFamily="2" charset="2"/>
                        <a:buChar char="v"/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·    Le mode de consommation d’énergie</a:t>
                      </a:r>
                      <a:endParaRPr lang="en-US" sz="1100" dirty="0"/>
                    </a:p>
                    <a:p>
                      <a:pPr marL="342900" indent="-342900" algn="just">
                        <a:lnSpc>
                          <a:spcPts val="3219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·     L’impact environmental de l’exploitation des ressources </a:t>
                      </a:r>
                    </a:p>
                    <a:p>
                      <a:pPr marL="342900" indent="-342900" algn="just">
                        <a:lnSpc>
                          <a:spcPts val="3219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·     Le réchauffement climatique</a:t>
                      </a:r>
                    </a:p>
                    <a:p>
                      <a:pPr marL="342900" indent="-342900" algn="just">
                        <a:lnSpc>
                          <a:spcPts val="3219"/>
                        </a:lnSpc>
                        <a:buFont typeface="Wingdings" panose="05000000000000000000" pitchFamily="2" charset="2"/>
                        <a:buChar char="v"/>
                      </a:pPr>
                      <a:endParaRPr lang="en-US" sz="2299" dirty="0">
                        <a:solidFill>
                          <a:srgbClr val="000000"/>
                        </a:solidFill>
                        <a:latin typeface="Open Sauce"/>
                        <a:ea typeface="Open Sauce"/>
                        <a:cs typeface="Open Sauce"/>
                        <a:sym typeface="Open Sauce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742950" y="3981450"/>
            <a:ext cx="510380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19"/>
              </a:lnSpc>
            </a:pPr>
            <a:r>
              <a:rPr lang="en-US" sz="7599" b="1" u="sng" spc="-151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Problèmes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886701" cy="10287000"/>
          </a:xfrm>
          <a:prstGeom prst="rect">
            <a:avLst/>
          </a:prstGeom>
          <a:solidFill>
            <a:srgbClr val="48B281"/>
          </a:solidFill>
        </p:spPr>
      </p:sp>
      <p:grpSp>
        <p:nvGrpSpPr>
          <p:cNvPr id="3" name="Group 3"/>
          <p:cNvGrpSpPr/>
          <p:nvPr/>
        </p:nvGrpSpPr>
        <p:grpSpPr>
          <a:xfrm rot="-3270436">
            <a:off x="-3819097" y="5388148"/>
            <a:ext cx="12098771" cy="6654453"/>
            <a:chOff x="0" y="0"/>
            <a:chExt cx="4060919" cy="2233549"/>
          </a:xfrm>
        </p:grpSpPr>
        <p:sp>
          <p:nvSpPr>
            <p:cNvPr id="4" name="Freeform 4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3716656"/>
            <a:ext cx="5541666" cy="554164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4883" b="-4521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451552" y="783735"/>
            <a:ext cx="8183849" cy="5362681"/>
            <a:chOff x="0" y="0"/>
            <a:chExt cx="10911799" cy="7150241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10911799" cy="140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</a:pPr>
              <a:r>
                <a:rPr lang="en-US" sz="6999" b="1" u="sng" spc="-139">
                  <a:solidFill>
                    <a:srgbClr val="000000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segments clients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00699"/>
              <a:ext cx="10911799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404007"/>
              <a:ext cx="10911799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613243"/>
              <a:ext cx="10911799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321029" y="8780304"/>
            <a:ext cx="2378991" cy="19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Retourner à la vue d'ensemble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68007" y="2121354"/>
            <a:ext cx="9428584" cy="692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endParaRPr/>
          </a:p>
          <a:p>
            <a:pPr algn="l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 structuration de la clientèle pour un prototype de climat intelligent intérieur consiste à identifier, segmenter et organiser les clients potentiels qui pourraient adopter et utiliser ce produit. Voici les étapes clés pour structurer efficacement la clientèle :</a:t>
            </a:r>
          </a:p>
          <a:p>
            <a:pPr marL="503878" lvl="1" indent="-251939" algn="l">
              <a:lnSpc>
                <a:spcPts val="3267"/>
              </a:lnSpc>
              <a:buFont typeface="Arial"/>
              <a:buChar char="•"/>
            </a:pPr>
            <a:r>
              <a:rPr lang="en-US" sz="233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Résidentiel : Propriétaires ou locataires de logements souhaitant améliorer le confort et l’efficacité énergétique de leur habitation.</a:t>
            </a:r>
          </a:p>
          <a:p>
            <a:pPr marL="503878" lvl="1" indent="-251939" algn="l">
              <a:lnSpc>
                <a:spcPts val="3267"/>
              </a:lnSpc>
              <a:buFont typeface="Arial"/>
              <a:buChar char="•"/>
            </a:pPr>
            <a:r>
              <a:rPr lang="en-US" sz="233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Commercial : Gestionnaires de bureaux, centres commerciaux, hôtels et restaurants cherchant à offrir un environnement confortable tout en optimisant les coûts énergétiques.</a:t>
            </a:r>
          </a:p>
          <a:p>
            <a:pPr marL="503878" lvl="1" indent="-251939" algn="l">
              <a:lnSpc>
                <a:spcPts val="3267"/>
              </a:lnSpc>
              <a:buFont typeface="Arial"/>
              <a:buChar char="•"/>
            </a:pPr>
            <a:r>
              <a:rPr lang="en-US" sz="233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Industriel : Entrepôts, usines ou laboratoires nécessitant un contrôle précis des conditions climatiques pour préserver les matériaux ou produits sensibles.</a:t>
            </a:r>
          </a:p>
          <a:p>
            <a:pPr marL="503878" lvl="1" indent="-251939" algn="l">
              <a:lnSpc>
                <a:spcPts val="3267"/>
              </a:lnSpc>
              <a:buFont typeface="Arial"/>
              <a:buChar char="•"/>
            </a:pPr>
            <a:r>
              <a:rPr lang="en-US" sz="233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Institutionnel : Écoles, hôpitaux ou administrations publiques ayant des besoins spécifiques en termes de climat intérieur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7135" y="-9285764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8882062"/>
            <a:ext cx="18288000" cy="1404938"/>
          </a:xfrm>
          <a:prstGeom prst="rect">
            <a:avLst/>
          </a:prstGeom>
          <a:solidFill>
            <a:srgbClr val="F1EEEE"/>
          </a:solidFill>
        </p:spPr>
      </p:sp>
      <p:sp>
        <p:nvSpPr>
          <p:cNvPr id="5" name="AutoShape 5"/>
          <p:cNvSpPr/>
          <p:nvPr/>
        </p:nvSpPr>
        <p:spPr>
          <a:xfrm flipV="1">
            <a:off x="6274416" y="4876800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10676723" y="6208899"/>
            <a:ext cx="267372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388285" y="1266792"/>
            <a:ext cx="75114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spc="-13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solutions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33107" y="5474195"/>
            <a:ext cx="4755179" cy="1837901"/>
            <a:chOff x="0" y="0"/>
            <a:chExt cx="6340238" cy="2450535"/>
          </a:xfrm>
        </p:grpSpPr>
        <p:sp>
          <p:nvSpPr>
            <p:cNvPr id="9" name="TextBox 9"/>
            <p:cNvSpPr txBox="1"/>
            <p:nvPr/>
          </p:nvSpPr>
          <p:spPr>
            <a:xfrm>
              <a:off x="0" y="1489357"/>
              <a:ext cx="6340238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Maintenir une température constante et agréable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340238" cy="110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</a:t>
              </a:r>
              <a:r>
                <a:rPr lang="en-US" sz="2600" b="1" u="sng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CONFORT THERMIQUE</a:t>
              </a:r>
              <a:r>
                <a:rPr lang="en-US" sz="26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: </a:t>
              </a:r>
            </a:p>
            <a:p>
              <a:pPr algn="ctr">
                <a:lnSpc>
                  <a:spcPts val="3380"/>
                </a:lnSpc>
              </a:pPr>
              <a:endParaRPr lang="en-US" sz="26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67868" y="5509023"/>
            <a:ext cx="5097699" cy="1803074"/>
            <a:chOff x="0" y="0"/>
            <a:chExt cx="6796932" cy="240409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47620"/>
              <a:ext cx="6796932" cy="1456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 err="1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Réduction</a:t>
              </a:r>
              <a:r>
                <a:rPr lang="en-US" sz="2300" dirty="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la consommation </a:t>
              </a:r>
              <a:r>
                <a:rPr lang="en-US" sz="2300" dirty="0" err="1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électrique</a:t>
              </a:r>
              <a:r>
                <a:rPr lang="en-US" sz="2300" dirty="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tout </a:t>
              </a:r>
              <a:r>
                <a:rPr lang="en-US" sz="2300" dirty="0" err="1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</a:t>
              </a:r>
              <a:r>
                <a:rPr lang="en-US" sz="2300" dirty="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maximisant</a:t>
              </a:r>
              <a:r>
                <a:rPr lang="en-US" sz="2300" dirty="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les performance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6796932" cy="563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8"/>
                </a:lnSpc>
              </a:pPr>
              <a:r>
                <a:rPr lang="en-US" sz="2683" b="1" u="sng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EFFICACITÉ ÉNERGÉTIQUE</a:t>
              </a:r>
              <a:r>
                <a:rPr lang="en-US" sz="2683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: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507035" y="5509023"/>
            <a:ext cx="4752265" cy="2580851"/>
            <a:chOff x="0" y="0"/>
            <a:chExt cx="6336353" cy="344113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489357"/>
              <a:ext cx="6336353" cy="1951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Intégration à des systèmes intelligents et contrôle à distance via une application mobile (optionnel)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6336353" cy="110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 u="sng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AUTOMATISATION ET CONNECTIVITÉ </a:t>
              </a:r>
              <a:r>
                <a:rPr lang="en-US" sz="26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: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29029" y="-2607629"/>
            <a:ext cx="15752129" cy="157521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20208" y="963083"/>
            <a:ext cx="7498327" cy="5663175"/>
            <a:chOff x="0" y="-68"/>
            <a:chExt cx="9997770" cy="7550900"/>
          </a:xfrm>
        </p:grpSpPr>
        <p:sp>
          <p:nvSpPr>
            <p:cNvPr id="5" name="TextBox 5"/>
            <p:cNvSpPr txBox="1"/>
            <p:nvPr/>
          </p:nvSpPr>
          <p:spPr>
            <a:xfrm>
              <a:off x="0" y="3507710"/>
              <a:ext cx="9997770" cy="4043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5"/>
                </a:lnSpc>
              </a:pPr>
              <a:r>
                <a:rPr lang="en-US" sz="235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 portes et fenêtres intelligentes, des capteurs de présences, Conditions irrévocable pour l’allumage des climatiseurs. </a:t>
              </a:r>
            </a:p>
            <a:p>
              <a:pPr algn="l">
                <a:lnSpc>
                  <a:spcPts val="3065"/>
                </a:lnSpc>
              </a:pPr>
              <a:endParaRPr lang="en-US" sz="23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l">
                <a:lnSpc>
                  <a:spcPts val="3065"/>
                </a:lnSpc>
              </a:pPr>
              <a:r>
                <a:rPr lang="en-US" sz="2357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Déshumidificateurs connectés : Maintiennent un taux d'humidité idéal; tout pour un confort optimal et économe.</a:t>
              </a:r>
            </a:p>
            <a:p>
              <a:pPr algn="l">
                <a:lnSpc>
                  <a:spcPts val="3065"/>
                </a:lnSpc>
              </a:pPr>
              <a:endParaRPr lang="en-US" sz="23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8"/>
              <a:ext cx="9997770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11"/>
                </a:lnSpc>
              </a:pPr>
              <a:r>
                <a:rPr lang="en-US" sz="7176" b="1" u="sng" spc="-143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propositions de </a:t>
              </a:r>
              <a:r>
                <a:rPr lang="en-US" sz="7176" b="1" u="sng" spc="-143" dirty="0" err="1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valeur</a:t>
              </a:r>
              <a:r>
                <a:rPr lang="en-US" sz="7176" b="1" u="sng" spc="-143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 unique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0105880" y="5102049"/>
            <a:ext cx="12098771" cy="6654453"/>
            <a:chOff x="0" y="0"/>
            <a:chExt cx="4060919" cy="2233549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651440" y="3753055"/>
            <a:ext cx="5246391" cy="5246370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92169"/>
            <a:ext cx="18288000" cy="1594831"/>
          </a:xfrm>
          <a:prstGeom prst="rect">
            <a:avLst/>
          </a:prstGeom>
          <a:solidFill>
            <a:srgbClr val="48B281"/>
          </a:solidFill>
        </p:spPr>
      </p:sp>
      <p:sp>
        <p:nvSpPr>
          <p:cNvPr id="3" name="Freeform 3"/>
          <p:cNvSpPr/>
          <p:nvPr/>
        </p:nvSpPr>
        <p:spPr>
          <a:xfrm>
            <a:off x="211029" y="3783293"/>
            <a:ext cx="6138929" cy="3505904"/>
          </a:xfrm>
          <a:custGeom>
            <a:avLst/>
            <a:gdLst/>
            <a:ahLst/>
            <a:cxnLst/>
            <a:rect l="l" t="t" r="r" b="b"/>
            <a:pathLst>
              <a:path w="6138929" h="3505904">
                <a:moveTo>
                  <a:pt x="0" y="0"/>
                </a:moveTo>
                <a:lnTo>
                  <a:pt x="6138929" y="0"/>
                </a:lnTo>
                <a:lnTo>
                  <a:pt x="6138929" y="3505904"/>
                </a:lnTo>
                <a:lnTo>
                  <a:pt x="0" y="3505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36124" y="3783293"/>
            <a:ext cx="3425604" cy="3351730"/>
          </a:xfrm>
          <a:custGeom>
            <a:avLst/>
            <a:gdLst/>
            <a:ahLst/>
            <a:cxnLst/>
            <a:rect l="l" t="t" r="r" b="b"/>
            <a:pathLst>
              <a:path w="3425604" h="3351730">
                <a:moveTo>
                  <a:pt x="0" y="0"/>
                </a:moveTo>
                <a:lnTo>
                  <a:pt x="3425604" y="0"/>
                </a:lnTo>
                <a:lnTo>
                  <a:pt x="3425604" y="3351729"/>
                </a:lnTo>
                <a:lnTo>
                  <a:pt x="0" y="3351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02" b="-110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83472" y="3783293"/>
            <a:ext cx="3680962" cy="3680962"/>
          </a:xfrm>
          <a:custGeom>
            <a:avLst/>
            <a:gdLst/>
            <a:ahLst/>
            <a:cxnLst/>
            <a:rect l="l" t="t" r="r" b="b"/>
            <a:pathLst>
              <a:path w="3680962" h="3680962">
                <a:moveTo>
                  <a:pt x="0" y="0"/>
                </a:moveTo>
                <a:lnTo>
                  <a:pt x="3680962" y="0"/>
                </a:lnTo>
                <a:lnTo>
                  <a:pt x="3680962" y="3680962"/>
                </a:lnTo>
                <a:lnTo>
                  <a:pt x="0" y="368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4623" y="1038225"/>
            <a:ext cx="14438754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spc="-139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Canaux de communication</a:t>
            </a:r>
          </a:p>
          <a:p>
            <a:pPr marL="0" lvl="0" indent="0" algn="ctr">
              <a:lnSpc>
                <a:spcPts val="2760"/>
              </a:lnSpc>
            </a:pPr>
            <a:r>
              <a:rPr lang="en-US" sz="2300" spc="-46">
                <a:solidFill>
                  <a:srgbClr val="000000"/>
                </a:solidFill>
                <a:latin typeface="Antonio"/>
                <a:ea typeface="Antonio"/>
                <a:cs typeface="Antonio"/>
                <a:sym typeface="Antonio"/>
              </a:rPr>
              <a:t>Des plateformes éducatives, des guides pratiques ou des ateliers peuvent accompagner les usagers pour adopter des pratiques écoresponsables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1942" y="7332599"/>
            <a:ext cx="3639643" cy="135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Présenter le prototype à des événements spécialisés dans la technologie et l’habitat durable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0801" y="2792693"/>
            <a:ext cx="551938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SALONS PROFESSIONNELS ET FOIRES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36124" y="7399557"/>
            <a:ext cx="3992308" cy="98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1513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Publicité en ligne, optimisation SEO pour le site, marketing sur les réseaux sociaux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89709" y="2534584"/>
            <a:ext cx="399230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CANAUX NUMÉRIQUES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83472" y="7550810"/>
            <a:ext cx="4240868" cy="101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Collaboration avec des entreprises complémentaires pour des solutions intégrées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3519" y="3010834"/>
            <a:ext cx="424086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PARTENARIATS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543507"/>
            <a:ext cx="4592716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695849">
            <a:off x="10271502" y="1139791"/>
            <a:ext cx="7565886" cy="7677560"/>
          </a:xfrm>
          <a:custGeom>
            <a:avLst/>
            <a:gdLst/>
            <a:ahLst/>
            <a:cxnLst/>
            <a:rect l="l" t="t" r="r" b="b"/>
            <a:pathLst>
              <a:path w="7565886" h="7677560">
                <a:moveTo>
                  <a:pt x="0" y="0"/>
                </a:moveTo>
                <a:lnTo>
                  <a:pt x="7565886" y="0"/>
                </a:lnTo>
                <a:lnTo>
                  <a:pt x="7565886" y="7677559"/>
                </a:lnTo>
                <a:lnTo>
                  <a:pt x="0" y="767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92242" y="2419654"/>
            <a:ext cx="750190" cy="1026380"/>
          </a:xfrm>
          <a:custGeom>
            <a:avLst/>
            <a:gdLst/>
            <a:ahLst/>
            <a:cxnLst/>
            <a:rect l="l" t="t" r="r" b="b"/>
            <a:pathLst>
              <a:path w="750190" h="1026380">
                <a:moveTo>
                  <a:pt x="0" y="0"/>
                </a:moveTo>
                <a:lnTo>
                  <a:pt x="750191" y="0"/>
                </a:lnTo>
                <a:lnTo>
                  <a:pt x="750191" y="1026380"/>
                </a:lnTo>
                <a:lnTo>
                  <a:pt x="0" y="1026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8293" y="-123825"/>
            <a:ext cx="6487761" cy="2618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0000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 SOURCES DE REVENUS</a:t>
            </a:r>
          </a:p>
          <a:p>
            <a:pPr algn="l">
              <a:lnSpc>
                <a:spcPts val="879"/>
              </a:lnSpc>
            </a:pPr>
            <a:endParaRPr lang="en-US" sz="6999" b="1">
              <a:solidFill>
                <a:srgbClr val="000000"/>
              </a:solidFill>
              <a:latin typeface="Clear Sans Medium"/>
              <a:ea typeface="Clear Sans Medium"/>
              <a:cs typeface="Clear Sans Medium"/>
              <a:sym typeface="Clear Sans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0025" y="2710361"/>
            <a:ext cx="8548305" cy="431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905" lvl="1" indent="-317953" algn="ctr">
              <a:lnSpc>
                <a:spcPts val="3122"/>
              </a:lnSpc>
              <a:buFont typeface="Arial"/>
              <a:buChar char="•"/>
            </a:pPr>
            <a:r>
              <a:rPr lang="en-US" sz="2945" spc="108">
                <a:solidFill>
                  <a:srgbClr val="152703"/>
                </a:solidFill>
                <a:latin typeface="Clear Sans"/>
                <a:ea typeface="Clear Sans"/>
                <a:cs typeface="Clear Sans"/>
                <a:sym typeface="Clear Sans"/>
              </a:rPr>
              <a:t>     Clients finaux : Personnes ou organisations qui utiliseront directement le prototype.</a:t>
            </a:r>
          </a:p>
          <a:p>
            <a:pPr algn="ctr">
              <a:lnSpc>
                <a:spcPts val="3122"/>
              </a:lnSpc>
            </a:pPr>
            <a:endParaRPr lang="en-US" sz="2945" spc="108">
              <a:solidFill>
                <a:srgbClr val="152703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635905" lvl="1" indent="-317953" algn="ctr">
              <a:lnSpc>
                <a:spcPts val="3122"/>
              </a:lnSpc>
              <a:buFont typeface="Arial"/>
              <a:buChar char="•"/>
            </a:pPr>
            <a:r>
              <a:rPr lang="en-US" sz="2945" spc="108">
                <a:solidFill>
                  <a:srgbClr val="152703"/>
                </a:solidFill>
                <a:latin typeface="Clear Sans"/>
                <a:ea typeface="Clear Sans"/>
                <a:cs typeface="Clear Sans"/>
                <a:sym typeface="Clear Sans"/>
              </a:rPr>
              <a:t>      Partenaires B2B : Sociétés de construction, architectes, et concepteurs de systèmes domotiques.</a:t>
            </a:r>
          </a:p>
          <a:p>
            <a:pPr algn="ctr">
              <a:lnSpc>
                <a:spcPts val="3122"/>
              </a:lnSpc>
            </a:pPr>
            <a:endParaRPr lang="en-US" sz="2945" spc="108">
              <a:solidFill>
                <a:srgbClr val="152703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635905" lvl="1" indent="-317953" algn="ctr">
              <a:lnSpc>
                <a:spcPts val="3122"/>
              </a:lnSpc>
              <a:buFont typeface="Arial"/>
              <a:buChar char="•"/>
            </a:pPr>
            <a:r>
              <a:rPr lang="en-US" sz="2945" spc="108">
                <a:solidFill>
                  <a:srgbClr val="152703"/>
                </a:solidFill>
                <a:latin typeface="Clear Sans"/>
                <a:ea typeface="Clear Sans"/>
                <a:cs typeface="Clear Sans"/>
                <a:sym typeface="Clear Sans"/>
              </a:rPr>
              <a:t>Influenceurs du marché : Experts en durabilité, blogueurs spécialisés en technologie et design d’intérieur</a:t>
            </a:r>
          </a:p>
        </p:txBody>
      </p:sp>
      <p:sp>
        <p:nvSpPr>
          <p:cNvPr id="7" name="Freeform 7"/>
          <p:cNvSpPr/>
          <p:nvPr/>
        </p:nvSpPr>
        <p:spPr>
          <a:xfrm>
            <a:off x="16509110" y="2932844"/>
            <a:ext cx="750190" cy="1026380"/>
          </a:xfrm>
          <a:custGeom>
            <a:avLst/>
            <a:gdLst/>
            <a:ahLst/>
            <a:cxnLst/>
            <a:rect l="l" t="t" r="r" b="b"/>
            <a:pathLst>
              <a:path w="750190" h="1026380">
                <a:moveTo>
                  <a:pt x="0" y="0"/>
                </a:moveTo>
                <a:lnTo>
                  <a:pt x="750190" y="0"/>
                </a:lnTo>
                <a:lnTo>
                  <a:pt x="750190" y="1026380"/>
                </a:lnTo>
                <a:lnTo>
                  <a:pt x="0" y="102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17845" y="6617929"/>
            <a:ext cx="750190" cy="1026380"/>
          </a:xfrm>
          <a:custGeom>
            <a:avLst/>
            <a:gdLst/>
            <a:ahLst/>
            <a:cxnLst/>
            <a:rect l="l" t="t" r="r" b="b"/>
            <a:pathLst>
              <a:path w="750190" h="1026380">
                <a:moveTo>
                  <a:pt x="0" y="0"/>
                </a:moveTo>
                <a:lnTo>
                  <a:pt x="750190" y="0"/>
                </a:lnTo>
                <a:lnTo>
                  <a:pt x="750190" y="1026379"/>
                </a:lnTo>
                <a:lnTo>
                  <a:pt x="0" y="102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69730" y="7192473"/>
            <a:ext cx="750190" cy="1026380"/>
          </a:xfrm>
          <a:custGeom>
            <a:avLst/>
            <a:gdLst/>
            <a:ahLst/>
            <a:cxnLst/>
            <a:rect l="l" t="t" r="r" b="b"/>
            <a:pathLst>
              <a:path w="750190" h="1026380">
                <a:moveTo>
                  <a:pt x="0" y="0"/>
                </a:moveTo>
                <a:lnTo>
                  <a:pt x="750191" y="0"/>
                </a:lnTo>
                <a:lnTo>
                  <a:pt x="750191" y="1026380"/>
                </a:lnTo>
                <a:lnTo>
                  <a:pt x="0" y="102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22424" y="4745351"/>
            <a:ext cx="750190" cy="1026380"/>
          </a:xfrm>
          <a:custGeom>
            <a:avLst/>
            <a:gdLst/>
            <a:ahLst/>
            <a:cxnLst/>
            <a:rect l="l" t="t" r="r" b="b"/>
            <a:pathLst>
              <a:path w="750190" h="1026380">
                <a:moveTo>
                  <a:pt x="0" y="0"/>
                </a:moveTo>
                <a:lnTo>
                  <a:pt x="750191" y="0"/>
                </a:lnTo>
                <a:lnTo>
                  <a:pt x="750191" y="1026380"/>
                </a:lnTo>
                <a:lnTo>
                  <a:pt x="0" y="102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075375" y="2672261"/>
            <a:ext cx="750190" cy="1026380"/>
          </a:xfrm>
          <a:custGeom>
            <a:avLst/>
            <a:gdLst/>
            <a:ahLst/>
            <a:cxnLst/>
            <a:rect l="l" t="t" r="r" b="b"/>
            <a:pathLst>
              <a:path w="750190" h="1026380">
                <a:moveTo>
                  <a:pt x="0" y="0"/>
                </a:moveTo>
                <a:lnTo>
                  <a:pt x="750190" y="0"/>
                </a:lnTo>
                <a:lnTo>
                  <a:pt x="750190" y="1026380"/>
                </a:lnTo>
                <a:lnTo>
                  <a:pt x="0" y="102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56550">
            <a:off x="13999109" y="5879194"/>
            <a:ext cx="6182487" cy="8229600"/>
          </a:xfrm>
          <a:custGeom>
            <a:avLst/>
            <a:gdLst/>
            <a:ahLst/>
            <a:cxnLst/>
            <a:rect l="l" t="t" r="r" b="b"/>
            <a:pathLst>
              <a:path w="6182487" h="8229600">
                <a:moveTo>
                  <a:pt x="0" y="0"/>
                </a:moveTo>
                <a:lnTo>
                  <a:pt x="6182487" y="0"/>
                </a:lnTo>
                <a:lnTo>
                  <a:pt x="6182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630</Words>
  <Application>Microsoft Office PowerPoint</Application>
  <PresentationFormat>Personnalisé</PresentationFormat>
  <Paragraphs>90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31" baseType="lpstr">
      <vt:lpstr>Montserrat Bold</vt:lpstr>
      <vt:lpstr>Poppins</vt:lpstr>
      <vt:lpstr>Antonio Bold</vt:lpstr>
      <vt:lpstr>Quicksand 1 Bold</vt:lpstr>
      <vt:lpstr>Calibri</vt:lpstr>
      <vt:lpstr>Antonio</vt:lpstr>
      <vt:lpstr>Open Sauce</vt:lpstr>
      <vt:lpstr>Gliker SemiBold</vt:lpstr>
      <vt:lpstr>Quicksand 1</vt:lpstr>
      <vt:lpstr>Arial</vt:lpstr>
      <vt:lpstr>Poppins Bold</vt:lpstr>
      <vt:lpstr>Open Sauce Bold</vt:lpstr>
      <vt:lpstr>Wingdings</vt:lpstr>
      <vt:lpstr>Clear Sans Medium</vt:lpstr>
      <vt:lpstr>Montserrat Medium</vt:lpstr>
      <vt:lpstr>Montserrat</vt:lpstr>
      <vt:lpstr>Clear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d'affaires</dc:title>
  <cp:lastModifiedBy>Techlab</cp:lastModifiedBy>
  <cp:revision>3</cp:revision>
  <dcterms:created xsi:type="dcterms:W3CDTF">2006-08-16T00:00:00Z</dcterms:created>
  <dcterms:modified xsi:type="dcterms:W3CDTF">2025-01-21T15:01:31Z</dcterms:modified>
  <dc:identifier>DAGcWcZjLdw</dc:identifier>
</cp:coreProperties>
</file>